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Nourd" charset="1" panose="00000500000000000000"/>
      <p:regular r:id="rId20"/>
    </p:embeddedFont>
    <p:embeddedFont>
      <p:font typeface="Nourd Bold" charset="1" panose="00000800000000000000"/>
      <p:regular r:id="rId21"/>
    </p:embeddedFont>
    <p:embeddedFont>
      <p:font typeface="Nourd Light" charset="1" panose="00000400000000000000"/>
      <p:regular r:id="rId22"/>
    </p:embeddedFont>
    <p:embeddedFont>
      <p:font typeface="Nourd Medium" charset="1" panose="00000600000000000000"/>
      <p:regular r:id="rId23"/>
    </p:embeddedFont>
    <p:embeddedFont>
      <p:font typeface="Nourd Semi-Bold" charset="1" panose="00000700000000000000"/>
      <p:regular r:id="rId24"/>
    </p:embeddedFont>
    <p:embeddedFont>
      <p:font typeface="Nourd Heavy" charset="1" panose="00000A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42.png" Type="http://schemas.openxmlformats.org/officeDocument/2006/relationships/image"/><Relationship Id="rId19" Target="../media/image43.svg" Type="http://schemas.openxmlformats.org/officeDocument/2006/relationships/image"/><Relationship Id="rId2" Target="../media/image36.png" Type="http://schemas.openxmlformats.org/officeDocument/2006/relationships/image"/><Relationship Id="rId20" Target="../media/image44.png" Type="http://schemas.openxmlformats.org/officeDocument/2006/relationships/image"/><Relationship Id="rId21" Target="../media/image45.svg" Type="http://schemas.openxmlformats.org/officeDocument/2006/relationships/image"/><Relationship Id="rId22" Target="../media/image46.png" Type="http://schemas.openxmlformats.org/officeDocument/2006/relationships/image"/><Relationship Id="rId23" Target="../media/image47.svg" Type="http://schemas.openxmlformats.org/officeDocument/2006/relationships/image"/><Relationship Id="rId24" Target="../media/image72.jpeg" Type="http://schemas.openxmlformats.org/officeDocument/2006/relationships/image"/><Relationship Id="rId25" Target="../media/image73.png" Type="http://schemas.openxmlformats.org/officeDocument/2006/relationships/image"/><Relationship Id="rId26" Target="../media/image74.svg" Type="http://schemas.openxmlformats.org/officeDocument/2006/relationships/image"/><Relationship Id="rId3" Target="../media/image37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mailto:cabinet@gl.politiaromana.ro" TargetMode="External" Type="http://schemas.openxmlformats.org/officeDocument/2006/relationships/hyperlink"/><Relationship Id="rId3" Target="../media/image75.png" Type="http://schemas.openxmlformats.org/officeDocument/2006/relationships/image"/><Relationship Id="rId4" Target="../media/image7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1.png" Type="http://schemas.openxmlformats.org/officeDocument/2006/relationships/image"/><Relationship Id="rId3" Target="../media/image27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42.png" Type="http://schemas.openxmlformats.org/officeDocument/2006/relationships/image"/><Relationship Id="rId19" Target="../media/image43.svg" Type="http://schemas.openxmlformats.org/officeDocument/2006/relationships/image"/><Relationship Id="rId2" Target="../media/image36.png" Type="http://schemas.openxmlformats.org/officeDocument/2006/relationships/image"/><Relationship Id="rId20" Target="../media/image44.png" Type="http://schemas.openxmlformats.org/officeDocument/2006/relationships/image"/><Relationship Id="rId21" Target="../media/image45.svg" Type="http://schemas.openxmlformats.org/officeDocument/2006/relationships/image"/><Relationship Id="rId22" Target="../media/image46.png" Type="http://schemas.openxmlformats.org/officeDocument/2006/relationships/image"/><Relationship Id="rId23" Target="../media/image47.svg" Type="http://schemas.openxmlformats.org/officeDocument/2006/relationships/image"/><Relationship Id="rId24" Target="../media/image48.jpeg" Type="http://schemas.openxmlformats.org/officeDocument/2006/relationships/image"/><Relationship Id="rId25" Target="../media/image49.png" Type="http://schemas.openxmlformats.org/officeDocument/2006/relationships/image"/><Relationship Id="rId26" Target="../media/image50.svg" Type="http://schemas.openxmlformats.org/officeDocument/2006/relationships/image"/><Relationship Id="rId3" Target="../media/image37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svg" Type="http://schemas.openxmlformats.org/officeDocument/2006/relationships/image"/><Relationship Id="rId2" Target="../media/image1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63.png" Type="http://schemas.openxmlformats.org/officeDocument/2006/relationships/image"/><Relationship Id="rId15" Target="../media/image64.svg" Type="http://schemas.openxmlformats.org/officeDocument/2006/relationships/image"/><Relationship Id="rId2" Target="../media/image1.png" Type="http://schemas.openxmlformats.org/officeDocument/2006/relationships/image"/><Relationship Id="rId3" Target="../media/image60.jpe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66.png" Type="http://schemas.openxmlformats.org/officeDocument/2006/relationships/image"/><Relationship Id="rId15" Target="../media/image67.sv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2" Target="../media/image1.png" Type="http://schemas.openxmlformats.org/officeDocument/2006/relationships/image"/><Relationship Id="rId3" Target="../media/image65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63.png" Type="http://schemas.openxmlformats.org/officeDocument/2006/relationships/image"/><Relationship Id="rId15" Target="../media/image64.sv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2" Target="../media/image1.png" Type="http://schemas.openxmlformats.org/officeDocument/2006/relationships/image"/><Relationship Id="rId3" Target="../media/image70.jpe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71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835" r="0" b="-8383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61417">
            <a:off x="16127874" y="-229947"/>
            <a:ext cx="2527273" cy="2086149"/>
          </a:xfrm>
          <a:custGeom>
            <a:avLst/>
            <a:gdLst/>
            <a:ahLst/>
            <a:cxnLst/>
            <a:rect r="r" b="b" t="t" l="l"/>
            <a:pathLst>
              <a:path h="2086149" w="2527273">
                <a:moveTo>
                  <a:pt x="0" y="0"/>
                </a:moveTo>
                <a:lnTo>
                  <a:pt x="2527273" y="0"/>
                </a:lnTo>
                <a:lnTo>
                  <a:pt x="2527273" y="2086149"/>
                </a:lnTo>
                <a:lnTo>
                  <a:pt x="0" y="208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06048" y="1382800"/>
            <a:ext cx="7699612" cy="7521399"/>
            <a:chOff x="0" y="0"/>
            <a:chExt cx="4828540" cy="47167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089" t="0" r="-1508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1860754">
            <a:off x="-677865" y="8521612"/>
            <a:ext cx="3767826" cy="1493429"/>
          </a:xfrm>
          <a:custGeom>
            <a:avLst/>
            <a:gdLst/>
            <a:ahLst/>
            <a:cxnLst/>
            <a:rect r="r" b="b" t="t" l="l"/>
            <a:pathLst>
              <a:path h="1493429" w="3767826">
                <a:moveTo>
                  <a:pt x="0" y="0"/>
                </a:moveTo>
                <a:lnTo>
                  <a:pt x="3767827" y="0"/>
                </a:lnTo>
                <a:lnTo>
                  <a:pt x="3767827" y="1493429"/>
                </a:lnTo>
                <a:lnTo>
                  <a:pt x="0" y="1493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5988">
            <a:off x="9160044" y="281985"/>
            <a:ext cx="3767826" cy="1493429"/>
          </a:xfrm>
          <a:custGeom>
            <a:avLst/>
            <a:gdLst/>
            <a:ahLst/>
            <a:cxnLst/>
            <a:rect r="r" b="b" t="t" l="l"/>
            <a:pathLst>
              <a:path h="1493429" w="3767826">
                <a:moveTo>
                  <a:pt x="0" y="0"/>
                </a:moveTo>
                <a:lnTo>
                  <a:pt x="3767826" y="0"/>
                </a:lnTo>
                <a:lnTo>
                  <a:pt x="3767826" y="1493430"/>
                </a:lnTo>
                <a:lnTo>
                  <a:pt x="0" y="1493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14139">
            <a:off x="14903373" y="8107856"/>
            <a:ext cx="2523015" cy="2053125"/>
          </a:xfrm>
          <a:custGeom>
            <a:avLst/>
            <a:gdLst/>
            <a:ahLst/>
            <a:cxnLst/>
            <a:rect r="r" b="b" t="t" l="l"/>
            <a:pathLst>
              <a:path h="2053125" w="2523015">
                <a:moveTo>
                  <a:pt x="0" y="0"/>
                </a:moveTo>
                <a:lnTo>
                  <a:pt x="2523016" y="0"/>
                </a:lnTo>
                <a:lnTo>
                  <a:pt x="2523016" y="2053125"/>
                </a:lnTo>
                <a:lnTo>
                  <a:pt x="0" y="205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92469">
            <a:off x="1428350" y="231621"/>
            <a:ext cx="2279937" cy="2246954"/>
          </a:xfrm>
          <a:custGeom>
            <a:avLst/>
            <a:gdLst/>
            <a:ahLst/>
            <a:cxnLst/>
            <a:rect r="r" b="b" t="t" l="l"/>
            <a:pathLst>
              <a:path h="2246954" w="2279937">
                <a:moveTo>
                  <a:pt x="0" y="0"/>
                </a:moveTo>
                <a:lnTo>
                  <a:pt x="2279937" y="0"/>
                </a:lnTo>
                <a:lnTo>
                  <a:pt x="2279937" y="2246954"/>
                </a:lnTo>
                <a:lnTo>
                  <a:pt x="0" y="2246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67953">
            <a:off x="7977770" y="4718502"/>
            <a:ext cx="1855782" cy="1636462"/>
          </a:xfrm>
          <a:custGeom>
            <a:avLst/>
            <a:gdLst/>
            <a:ahLst/>
            <a:cxnLst/>
            <a:rect r="r" b="b" t="t" l="l"/>
            <a:pathLst>
              <a:path h="1636462" w="1855782">
                <a:moveTo>
                  <a:pt x="0" y="0"/>
                </a:moveTo>
                <a:lnTo>
                  <a:pt x="1855781" y="0"/>
                </a:lnTo>
                <a:lnTo>
                  <a:pt x="1855781" y="1636463"/>
                </a:lnTo>
                <a:lnTo>
                  <a:pt x="0" y="16364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806718" y="2953457"/>
            <a:ext cx="5469761" cy="785309"/>
            <a:chOff x="0" y="0"/>
            <a:chExt cx="7293015" cy="104707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293015" cy="1047079"/>
            </a:xfrm>
            <a:custGeom>
              <a:avLst/>
              <a:gdLst/>
              <a:ahLst/>
              <a:cxnLst/>
              <a:rect r="r" b="b" t="t" l="l"/>
              <a:pathLst>
                <a:path h="1047079" w="7293015">
                  <a:moveTo>
                    <a:pt x="0" y="0"/>
                  </a:moveTo>
                  <a:lnTo>
                    <a:pt x="7293015" y="0"/>
                  </a:lnTo>
                  <a:lnTo>
                    <a:pt x="7293015" y="1047079"/>
                  </a:lnTo>
                  <a:lnTo>
                    <a:pt x="0" y="1047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-3821" r="0" b="-3821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683071" y="248161"/>
              <a:ext cx="5637891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005438"/>
                  </a:solidFill>
                  <a:latin typeface="DM Sans"/>
                </a:rPr>
                <a:t>LEGEA NR. 205/2004 PRIVIND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823897" y="3805791"/>
            <a:ext cx="7435403" cy="3461884"/>
            <a:chOff x="0" y="0"/>
            <a:chExt cx="9913870" cy="461584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9525"/>
              <a:ext cx="9913870" cy="3876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523"/>
                </a:lnSpc>
                <a:spcBef>
                  <a:spcPct val="0"/>
                </a:spcBef>
              </a:pPr>
              <a:r>
                <a:rPr lang="en-US" sz="9602">
                  <a:solidFill>
                    <a:srgbClr val="F3AD40"/>
                  </a:solidFill>
                  <a:latin typeface="Nourd"/>
                </a:rPr>
                <a:t> P</a:t>
              </a:r>
              <a:r>
                <a:rPr lang="en-US" sz="9602">
                  <a:solidFill>
                    <a:srgbClr val="F3AD40"/>
                  </a:solidFill>
                  <a:latin typeface="Nourd"/>
                </a:rPr>
                <a:t>rotecţia Animalelor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993122"/>
              <a:ext cx="9913870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3837833">
            <a:off x="9000178" y="8958006"/>
            <a:ext cx="1382991" cy="1806356"/>
          </a:xfrm>
          <a:custGeom>
            <a:avLst/>
            <a:gdLst/>
            <a:ahLst/>
            <a:cxnLst/>
            <a:rect r="r" b="b" t="t" l="l"/>
            <a:pathLst>
              <a:path h="1806356" w="1382991">
                <a:moveTo>
                  <a:pt x="0" y="0"/>
                </a:moveTo>
                <a:lnTo>
                  <a:pt x="1382991" y="0"/>
                </a:lnTo>
                <a:lnTo>
                  <a:pt x="1382991" y="1806356"/>
                </a:lnTo>
                <a:lnTo>
                  <a:pt x="0" y="1806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7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14366" y="-298730"/>
            <a:ext cx="7315200" cy="1476340"/>
          </a:xfrm>
          <a:custGeom>
            <a:avLst/>
            <a:gdLst/>
            <a:ahLst/>
            <a:cxnLst/>
            <a:rect r="r" b="b" t="t" l="l"/>
            <a:pathLst>
              <a:path h="1476340" w="7315200">
                <a:moveTo>
                  <a:pt x="0" y="0"/>
                </a:moveTo>
                <a:lnTo>
                  <a:pt x="7315200" y="0"/>
                </a:lnTo>
                <a:lnTo>
                  <a:pt x="7315200" y="1476340"/>
                </a:lnTo>
                <a:lnTo>
                  <a:pt x="0" y="147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435016">
            <a:off x="15535774" y="-724285"/>
            <a:ext cx="3187584" cy="2631206"/>
          </a:xfrm>
          <a:custGeom>
            <a:avLst/>
            <a:gdLst/>
            <a:ahLst/>
            <a:cxnLst/>
            <a:rect r="r" b="b" t="t" l="l"/>
            <a:pathLst>
              <a:path h="2631206" w="3187584">
                <a:moveTo>
                  <a:pt x="0" y="0"/>
                </a:moveTo>
                <a:lnTo>
                  <a:pt x="3187584" y="0"/>
                </a:lnTo>
                <a:lnTo>
                  <a:pt x="3187584" y="2631206"/>
                </a:lnTo>
                <a:lnTo>
                  <a:pt x="0" y="2631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776681">
            <a:off x="-1004325" y="6945176"/>
            <a:ext cx="3187584" cy="2631206"/>
          </a:xfrm>
          <a:custGeom>
            <a:avLst/>
            <a:gdLst/>
            <a:ahLst/>
            <a:cxnLst/>
            <a:rect r="r" b="b" t="t" l="l"/>
            <a:pathLst>
              <a:path h="2631206" w="3187584">
                <a:moveTo>
                  <a:pt x="0" y="0"/>
                </a:moveTo>
                <a:lnTo>
                  <a:pt x="3187584" y="0"/>
                </a:lnTo>
                <a:lnTo>
                  <a:pt x="3187584" y="2631205"/>
                </a:lnTo>
                <a:lnTo>
                  <a:pt x="0" y="2631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-2156223" y="3316180"/>
            <a:ext cx="5223560" cy="2070429"/>
          </a:xfrm>
          <a:custGeom>
            <a:avLst/>
            <a:gdLst/>
            <a:ahLst/>
            <a:cxnLst/>
            <a:rect r="r" b="b" t="t" l="l"/>
            <a:pathLst>
              <a:path h="2070429" w="5223560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128490">
            <a:off x="15127986" y="2241417"/>
            <a:ext cx="5223560" cy="2070429"/>
          </a:xfrm>
          <a:custGeom>
            <a:avLst/>
            <a:gdLst/>
            <a:ahLst/>
            <a:cxnLst/>
            <a:rect r="r" b="b" t="t" l="l"/>
            <a:pathLst>
              <a:path h="2070429" w="5223560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698907">
            <a:off x="15389983" y="6768363"/>
            <a:ext cx="4022406" cy="3273266"/>
          </a:xfrm>
          <a:custGeom>
            <a:avLst/>
            <a:gdLst/>
            <a:ahLst/>
            <a:cxnLst/>
            <a:rect r="r" b="b" t="t" l="l"/>
            <a:pathLst>
              <a:path h="3273266" w="4022406">
                <a:moveTo>
                  <a:pt x="0" y="0"/>
                </a:moveTo>
                <a:lnTo>
                  <a:pt x="4022405" y="0"/>
                </a:lnTo>
                <a:lnTo>
                  <a:pt x="4022405" y="3273266"/>
                </a:lnTo>
                <a:lnTo>
                  <a:pt x="0" y="327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81988" y="-193105"/>
            <a:ext cx="6041351" cy="1592720"/>
          </a:xfrm>
          <a:custGeom>
            <a:avLst/>
            <a:gdLst/>
            <a:ahLst/>
            <a:cxnLst/>
            <a:rect r="r" b="b" t="t" l="l"/>
            <a:pathLst>
              <a:path h="1592720" w="6041351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32629" y="8861416"/>
            <a:ext cx="6041351" cy="1592720"/>
          </a:xfrm>
          <a:custGeom>
            <a:avLst/>
            <a:gdLst/>
            <a:ahLst/>
            <a:cxnLst/>
            <a:rect r="r" b="b" t="t" l="l"/>
            <a:pathLst>
              <a:path h="1592720" w="6041351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41429">
            <a:off x="1287072" y="-835811"/>
            <a:ext cx="4022406" cy="3273266"/>
          </a:xfrm>
          <a:custGeom>
            <a:avLst/>
            <a:gdLst/>
            <a:ahLst/>
            <a:cxnLst/>
            <a:rect r="r" b="b" t="t" l="l"/>
            <a:pathLst>
              <a:path h="3273266" w="4022406">
                <a:moveTo>
                  <a:pt x="0" y="0"/>
                </a:moveTo>
                <a:lnTo>
                  <a:pt x="4022405" y="0"/>
                </a:lnTo>
                <a:lnTo>
                  <a:pt x="4022405" y="3273266"/>
                </a:lnTo>
                <a:lnTo>
                  <a:pt x="0" y="327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92469">
            <a:off x="-747439" y="-596855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71730">
            <a:off x="15972611" y="4248177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371730">
            <a:off x="15972611" y="4248177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08784">
            <a:off x="7975543" y="-543044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1" y="0"/>
                </a:lnTo>
                <a:lnTo>
                  <a:pt x="2572781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434173">
            <a:off x="5688035" y="826452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434173">
            <a:off x="12185576" y="-164941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434173">
            <a:off x="12185576" y="-164941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359325" y="9151113"/>
            <a:ext cx="7315200" cy="1476340"/>
          </a:xfrm>
          <a:custGeom>
            <a:avLst/>
            <a:gdLst/>
            <a:ahLst/>
            <a:cxnLst/>
            <a:rect r="r" b="b" t="t" l="l"/>
            <a:pathLst>
              <a:path h="1476340" w="7315200">
                <a:moveTo>
                  <a:pt x="0" y="0"/>
                </a:moveTo>
                <a:lnTo>
                  <a:pt x="7315200" y="0"/>
                </a:lnTo>
                <a:lnTo>
                  <a:pt x="7315200" y="1476340"/>
                </a:lnTo>
                <a:lnTo>
                  <a:pt x="0" y="147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205227">
            <a:off x="13794829" y="7655362"/>
            <a:ext cx="2536213" cy="4114800"/>
          </a:xfrm>
          <a:custGeom>
            <a:avLst/>
            <a:gdLst/>
            <a:ahLst/>
            <a:cxnLst/>
            <a:rect r="r" b="b" t="t" l="l"/>
            <a:pathLst>
              <a:path h="4114800" w="2536213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177424">
            <a:off x="2030168" y="7600376"/>
            <a:ext cx="2536213" cy="4114800"/>
          </a:xfrm>
          <a:custGeom>
            <a:avLst/>
            <a:gdLst/>
            <a:ahLst/>
            <a:cxnLst/>
            <a:rect r="r" b="b" t="t" l="l"/>
            <a:pathLst>
              <a:path h="4114800" w="2536213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389885" y="410324"/>
            <a:ext cx="17508229" cy="9466351"/>
            <a:chOff x="0" y="0"/>
            <a:chExt cx="3539783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539783" cy="1913890"/>
            </a:xfrm>
            <a:custGeom>
              <a:avLst/>
              <a:gdLst/>
              <a:ahLst/>
              <a:cxnLst/>
              <a:rect r="r" b="b" t="t" l="l"/>
              <a:pathLst>
                <a:path h="1913890" w="3539783">
                  <a:moveTo>
                    <a:pt x="0" y="0"/>
                  </a:moveTo>
                  <a:lnTo>
                    <a:pt x="3539783" y="0"/>
                  </a:lnTo>
                  <a:lnTo>
                    <a:pt x="353978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DE7DB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836069" y="1028700"/>
            <a:ext cx="11755955" cy="5394954"/>
            <a:chOff x="-161290" y="232410"/>
            <a:chExt cx="12611100" cy="578739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611100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24"/>
              <a:stretch>
                <a:fillRect l="0" t="-48742" r="0" b="-64763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7013871" y="-238180"/>
            <a:ext cx="1768487" cy="1266880"/>
          </a:xfrm>
          <a:custGeom>
            <a:avLst/>
            <a:gdLst/>
            <a:ahLst/>
            <a:cxnLst/>
            <a:rect r="r" b="b" t="t" l="l"/>
            <a:pathLst>
              <a:path h="1266880" w="1768487">
                <a:moveTo>
                  <a:pt x="0" y="0"/>
                </a:moveTo>
                <a:lnTo>
                  <a:pt x="1768487" y="0"/>
                </a:lnTo>
                <a:lnTo>
                  <a:pt x="1768487" y="1266880"/>
                </a:lnTo>
                <a:lnTo>
                  <a:pt x="0" y="12668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690516" y="7075607"/>
            <a:ext cx="16906969" cy="2637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5438"/>
                </a:solidFill>
                <a:latin typeface="Nourd"/>
              </a:rPr>
              <a:t>Autoritatea Naţională Sanitară Veterinară şi pentru Siguranţa Alimentelor, Ministerul Afacerilor Interne, prin organele abilitate, în colaborare cu reprezentanţii organizaţiilor de protecţie a animalelor, monitorizează aplicarea prezentei legi.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7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21770" y="1247989"/>
            <a:ext cx="13644460" cy="7134035"/>
            <a:chOff x="0" y="0"/>
            <a:chExt cx="18192613" cy="9512046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28600"/>
              <a:ext cx="18192613" cy="82268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5500">
                  <a:solidFill>
                    <a:srgbClr val="005438"/>
                  </a:solidFill>
                  <a:latin typeface="Nourd"/>
                </a:rPr>
                <a:t>Biroul pentru Protecția Animalelor </a:t>
              </a:r>
            </a:p>
            <a:p>
              <a:pPr algn="ctr">
                <a:lnSpc>
                  <a:spcPts val="4290"/>
                </a:lnSpc>
              </a:pPr>
            </a:p>
            <a:p>
              <a:pPr algn="ctr">
                <a:lnSpc>
                  <a:spcPts val="4290"/>
                </a:lnSpc>
              </a:pPr>
              <a:r>
                <a:rPr lang="en-US" sz="5500">
                  <a:solidFill>
                    <a:srgbClr val="005438"/>
                  </a:solidFill>
                  <a:latin typeface="Nourd"/>
                </a:rPr>
                <a:t>Galați</a:t>
              </a:r>
            </a:p>
            <a:p>
              <a:pPr algn="ctr">
                <a:lnSpc>
                  <a:spcPts val="4290"/>
                </a:lnSpc>
              </a:pPr>
            </a:p>
            <a:p>
              <a:pPr algn="ctr">
                <a:lnSpc>
                  <a:spcPts val="4290"/>
                </a:lnSpc>
              </a:pPr>
              <a:r>
                <a:rPr lang="en-US" sz="5500">
                  <a:solidFill>
                    <a:srgbClr val="005438"/>
                  </a:solidFill>
                  <a:latin typeface="Nourd"/>
                </a:rPr>
                <a:t>Strada Siderurgiștilor nr.85</a:t>
              </a:r>
            </a:p>
            <a:p>
              <a:pPr algn="ctr">
                <a:lnSpc>
                  <a:spcPts val="4290"/>
                </a:lnSpc>
              </a:pPr>
            </a:p>
            <a:p>
              <a:pPr algn="ctr">
                <a:lnSpc>
                  <a:spcPts val="4290"/>
                </a:lnSpc>
              </a:pPr>
              <a:r>
                <a:rPr lang="en-US" sz="5500">
                  <a:solidFill>
                    <a:srgbClr val="005438"/>
                  </a:solidFill>
                  <a:latin typeface="Nourd"/>
                </a:rPr>
                <a:t>Telefon: 407000 interior 20570</a:t>
              </a:r>
            </a:p>
            <a:p>
              <a:pPr algn="ctr">
                <a:lnSpc>
                  <a:spcPts val="4290"/>
                </a:lnSpc>
              </a:pPr>
            </a:p>
            <a:p>
              <a:pPr algn="ctr">
                <a:lnSpc>
                  <a:spcPts val="4290"/>
                </a:lnSpc>
              </a:pPr>
              <a:r>
                <a:rPr lang="en-US" sz="5500" spc="258">
                  <a:solidFill>
                    <a:srgbClr val="005438"/>
                  </a:solidFill>
                  <a:latin typeface="Nourd"/>
                </a:rPr>
                <a:t>E-mail: </a:t>
              </a:r>
              <a:r>
                <a:rPr lang="en-US" sz="5500" spc="258" u="sng">
                  <a:solidFill>
                    <a:srgbClr val="005438"/>
                  </a:solidFill>
                  <a:latin typeface="Nourd"/>
                  <a:hlinkClick r:id="rId2" tooltip="mailto:cabinet@gl.politiaromana.ro"/>
                </a:rPr>
                <a:t>cabinet@gl.politiaromana.ro</a:t>
              </a:r>
            </a:p>
            <a:p>
              <a:pPr>
                <a:lnSpc>
                  <a:spcPts val="10080"/>
                </a:lnSpc>
              </a:pPr>
            </a:p>
            <a:p>
              <a:pPr marL="0" indent="0" lvl="0">
                <a:lnSpc>
                  <a:spcPts val="240"/>
                </a:lnSpc>
                <a:spcBef>
                  <a:spcPct val="0"/>
                </a:spcBef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8948166"/>
              <a:ext cx="18192613" cy="5638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6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643940" y="7291208"/>
            <a:ext cx="11000120" cy="1095777"/>
            <a:chOff x="0" y="0"/>
            <a:chExt cx="14666826" cy="14610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666826" cy="1461036"/>
            </a:xfrm>
            <a:custGeom>
              <a:avLst/>
              <a:gdLst/>
              <a:ahLst/>
              <a:cxnLst/>
              <a:rect r="r" b="b" t="t" l="l"/>
              <a:pathLst>
                <a:path h="1461036" w="14666826">
                  <a:moveTo>
                    <a:pt x="0" y="0"/>
                  </a:moveTo>
                  <a:lnTo>
                    <a:pt x="14666826" y="0"/>
                  </a:lnTo>
                  <a:lnTo>
                    <a:pt x="14666826" y="1461036"/>
                  </a:lnTo>
                  <a:lnTo>
                    <a:pt x="0" y="1461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8483" r="0" b="-28483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090344" y="276492"/>
              <a:ext cx="12486139" cy="8032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4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EDE7DB"/>
                  </a:solidFill>
                  <a:latin typeface="DM Sans Bold"/>
                </a:rPr>
                <a:t>Pentru urgențe apelați 112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9" r="0" b="-8391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1602" y="9210841"/>
            <a:ext cx="18411204" cy="1076159"/>
            <a:chOff x="0" y="0"/>
            <a:chExt cx="24548272" cy="14348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812054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2" y="0"/>
                  </a:lnTo>
                  <a:lnTo>
                    <a:pt x="8307192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6241079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310286" y="1657753"/>
            <a:ext cx="7248028" cy="7080268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0" t="-61128" r="0" b="-61128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96826" y="871383"/>
            <a:ext cx="6910589" cy="6182716"/>
            <a:chOff x="0" y="0"/>
            <a:chExt cx="9214119" cy="8243622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9525"/>
              <a:ext cx="9214119" cy="1692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080"/>
                </a:lnSpc>
                <a:spcBef>
                  <a:spcPct val="0"/>
                </a:spcBef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082640"/>
              <a:ext cx="9214119" cy="61609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2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În sensul prezentei legi, prin deţinător de animale se înţelege proprietarul, persoana care deţine cu orice titlu valabil, precum şi orice persoană fizică sau juridică în îngrijirea căreia se află animalul.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1397267">
            <a:off x="15158774" y="-948963"/>
            <a:ext cx="2299248" cy="1897925"/>
          </a:xfrm>
          <a:custGeom>
            <a:avLst/>
            <a:gdLst/>
            <a:ahLst/>
            <a:cxnLst/>
            <a:rect r="r" b="b" t="t" l="l"/>
            <a:pathLst>
              <a:path h="1897925" w="2299248">
                <a:moveTo>
                  <a:pt x="0" y="0"/>
                </a:moveTo>
                <a:lnTo>
                  <a:pt x="2299248" y="0"/>
                </a:lnTo>
                <a:lnTo>
                  <a:pt x="2299248" y="1897926"/>
                </a:lnTo>
                <a:lnTo>
                  <a:pt x="0" y="1897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0988">
            <a:off x="-855213" y="7087402"/>
            <a:ext cx="3767826" cy="1493429"/>
          </a:xfrm>
          <a:custGeom>
            <a:avLst/>
            <a:gdLst/>
            <a:ahLst/>
            <a:cxnLst/>
            <a:rect r="r" b="b" t="t" l="l"/>
            <a:pathLst>
              <a:path h="1493429" w="3767826">
                <a:moveTo>
                  <a:pt x="0" y="0"/>
                </a:moveTo>
                <a:lnTo>
                  <a:pt x="3767826" y="0"/>
                </a:lnTo>
                <a:lnTo>
                  <a:pt x="3767826" y="1493430"/>
                </a:lnTo>
                <a:lnTo>
                  <a:pt x="0" y="1493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08592" y="6376969"/>
            <a:ext cx="2901417" cy="2361052"/>
          </a:xfrm>
          <a:custGeom>
            <a:avLst/>
            <a:gdLst/>
            <a:ahLst/>
            <a:cxnLst/>
            <a:rect r="r" b="b" t="t" l="l"/>
            <a:pathLst>
              <a:path h="2361052" w="2901417">
                <a:moveTo>
                  <a:pt x="0" y="0"/>
                </a:moveTo>
                <a:lnTo>
                  <a:pt x="2901416" y="0"/>
                </a:lnTo>
                <a:lnTo>
                  <a:pt x="2901416" y="2361052"/>
                </a:lnTo>
                <a:lnTo>
                  <a:pt x="0" y="2361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292469">
            <a:off x="652814" y="-478007"/>
            <a:ext cx="2198310" cy="2166509"/>
          </a:xfrm>
          <a:custGeom>
            <a:avLst/>
            <a:gdLst/>
            <a:ahLst/>
            <a:cxnLst/>
            <a:rect r="r" b="b" t="t" l="l"/>
            <a:pathLst>
              <a:path h="2166509" w="2198310">
                <a:moveTo>
                  <a:pt x="0" y="0"/>
                </a:moveTo>
                <a:lnTo>
                  <a:pt x="2198311" y="0"/>
                </a:lnTo>
                <a:lnTo>
                  <a:pt x="2198311" y="2166508"/>
                </a:lnTo>
                <a:lnTo>
                  <a:pt x="0" y="21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867953">
            <a:off x="8382395" y="811097"/>
            <a:ext cx="1855782" cy="1636462"/>
          </a:xfrm>
          <a:custGeom>
            <a:avLst/>
            <a:gdLst/>
            <a:ahLst/>
            <a:cxnLst/>
            <a:rect r="r" b="b" t="t" l="l"/>
            <a:pathLst>
              <a:path h="1636462" w="1855782">
                <a:moveTo>
                  <a:pt x="0" y="0"/>
                </a:moveTo>
                <a:lnTo>
                  <a:pt x="1855782" y="0"/>
                </a:lnTo>
                <a:lnTo>
                  <a:pt x="1855782" y="1636462"/>
                </a:lnTo>
                <a:lnTo>
                  <a:pt x="0" y="16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835" r="0" b="-8383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85356" y="1122383"/>
            <a:ext cx="13517287" cy="6203251"/>
            <a:chOff x="-161290" y="232410"/>
            <a:chExt cx="12611100" cy="57873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611100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3"/>
              <a:stretch>
                <a:fillRect l="0" t="-30064" r="0" b="-3006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1489006">
            <a:off x="13854056" y="4973498"/>
            <a:ext cx="2144484" cy="2113292"/>
          </a:xfrm>
          <a:custGeom>
            <a:avLst/>
            <a:gdLst/>
            <a:ahLst/>
            <a:cxnLst/>
            <a:rect r="r" b="b" t="t" l="l"/>
            <a:pathLst>
              <a:path h="2113292" w="2144484">
                <a:moveTo>
                  <a:pt x="0" y="0"/>
                </a:moveTo>
                <a:lnTo>
                  <a:pt x="2144484" y="0"/>
                </a:lnTo>
                <a:lnTo>
                  <a:pt x="2144484" y="2113292"/>
                </a:lnTo>
                <a:lnTo>
                  <a:pt x="0" y="211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72791" y="312459"/>
            <a:ext cx="7315200" cy="1476340"/>
          </a:xfrm>
          <a:custGeom>
            <a:avLst/>
            <a:gdLst/>
            <a:ahLst/>
            <a:cxnLst/>
            <a:rect r="r" b="b" t="t" l="l"/>
            <a:pathLst>
              <a:path h="1476340" w="7315200">
                <a:moveTo>
                  <a:pt x="0" y="0"/>
                </a:moveTo>
                <a:lnTo>
                  <a:pt x="7315200" y="0"/>
                </a:lnTo>
                <a:lnTo>
                  <a:pt x="7315200" y="1476341"/>
                </a:lnTo>
                <a:lnTo>
                  <a:pt x="0" y="147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454552" y="6828075"/>
            <a:ext cx="5528427" cy="995117"/>
          </a:xfrm>
          <a:custGeom>
            <a:avLst/>
            <a:gdLst/>
            <a:ahLst/>
            <a:cxnLst/>
            <a:rect r="r" b="b" t="t" l="l"/>
            <a:pathLst>
              <a:path h="995117" w="5528427">
                <a:moveTo>
                  <a:pt x="0" y="0"/>
                </a:moveTo>
                <a:lnTo>
                  <a:pt x="5528427" y="0"/>
                </a:lnTo>
                <a:lnTo>
                  <a:pt x="5528427" y="995117"/>
                </a:lnTo>
                <a:lnTo>
                  <a:pt x="0" y="9951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237170">
            <a:off x="2158837" y="1050027"/>
            <a:ext cx="2385463" cy="2103544"/>
          </a:xfrm>
          <a:custGeom>
            <a:avLst/>
            <a:gdLst/>
            <a:ahLst/>
            <a:cxnLst/>
            <a:rect r="r" b="b" t="t" l="l"/>
            <a:pathLst>
              <a:path h="2103544" w="2385463">
                <a:moveTo>
                  <a:pt x="0" y="0"/>
                </a:moveTo>
                <a:lnTo>
                  <a:pt x="2385462" y="0"/>
                </a:lnTo>
                <a:lnTo>
                  <a:pt x="2385462" y="2103544"/>
                </a:lnTo>
                <a:lnTo>
                  <a:pt x="0" y="2103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756517"/>
            <a:ext cx="16930289" cy="197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EDE7DB"/>
                </a:solidFill>
                <a:latin typeface="Nourd"/>
              </a:rPr>
              <a:t>Deţinătorii de animale au obligaţia de a avea un comportament lipsit de brutalitate faţă de acestea, de a asigura condiţiile elementare necesare scopului pentru care sunt crescute, de a nu le abandona şi/sau izgoni.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7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14366" y="-298730"/>
            <a:ext cx="7315200" cy="1476340"/>
          </a:xfrm>
          <a:custGeom>
            <a:avLst/>
            <a:gdLst/>
            <a:ahLst/>
            <a:cxnLst/>
            <a:rect r="r" b="b" t="t" l="l"/>
            <a:pathLst>
              <a:path h="1476340" w="7315200">
                <a:moveTo>
                  <a:pt x="0" y="0"/>
                </a:moveTo>
                <a:lnTo>
                  <a:pt x="7315200" y="0"/>
                </a:lnTo>
                <a:lnTo>
                  <a:pt x="7315200" y="1476340"/>
                </a:lnTo>
                <a:lnTo>
                  <a:pt x="0" y="147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435016">
            <a:off x="15535774" y="-724285"/>
            <a:ext cx="3187584" cy="2631206"/>
          </a:xfrm>
          <a:custGeom>
            <a:avLst/>
            <a:gdLst/>
            <a:ahLst/>
            <a:cxnLst/>
            <a:rect r="r" b="b" t="t" l="l"/>
            <a:pathLst>
              <a:path h="2631206" w="3187584">
                <a:moveTo>
                  <a:pt x="0" y="0"/>
                </a:moveTo>
                <a:lnTo>
                  <a:pt x="3187584" y="0"/>
                </a:lnTo>
                <a:lnTo>
                  <a:pt x="3187584" y="2631206"/>
                </a:lnTo>
                <a:lnTo>
                  <a:pt x="0" y="2631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776681">
            <a:off x="-1004325" y="6945176"/>
            <a:ext cx="3187584" cy="2631206"/>
          </a:xfrm>
          <a:custGeom>
            <a:avLst/>
            <a:gdLst/>
            <a:ahLst/>
            <a:cxnLst/>
            <a:rect r="r" b="b" t="t" l="l"/>
            <a:pathLst>
              <a:path h="2631206" w="3187584">
                <a:moveTo>
                  <a:pt x="0" y="0"/>
                </a:moveTo>
                <a:lnTo>
                  <a:pt x="3187584" y="0"/>
                </a:lnTo>
                <a:lnTo>
                  <a:pt x="3187584" y="2631205"/>
                </a:lnTo>
                <a:lnTo>
                  <a:pt x="0" y="2631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-2156223" y="3316180"/>
            <a:ext cx="5223560" cy="2070429"/>
          </a:xfrm>
          <a:custGeom>
            <a:avLst/>
            <a:gdLst/>
            <a:ahLst/>
            <a:cxnLst/>
            <a:rect r="r" b="b" t="t" l="l"/>
            <a:pathLst>
              <a:path h="2070429" w="5223560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128490">
            <a:off x="15127986" y="2241417"/>
            <a:ext cx="5223560" cy="2070429"/>
          </a:xfrm>
          <a:custGeom>
            <a:avLst/>
            <a:gdLst/>
            <a:ahLst/>
            <a:cxnLst/>
            <a:rect r="r" b="b" t="t" l="l"/>
            <a:pathLst>
              <a:path h="2070429" w="5223560">
                <a:moveTo>
                  <a:pt x="0" y="0"/>
                </a:moveTo>
                <a:lnTo>
                  <a:pt x="5223561" y="0"/>
                </a:lnTo>
                <a:lnTo>
                  <a:pt x="5223561" y="2070429"/>
                </a:lnTo>
                <a:lnTo>
                  <a:pt x="0" y="207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698907">
            <a:off x="15389983" y="6768363"/>
            <a:ext cx="4022406" cy="3273266"/>
          </a:xfrm>
          <a:custGeom>
            <a:avLst/>
            <a:gdLst/>
            <a:ahLst/>
            <a:cxnLst/>
            <a:rect r="r" b="b" t="t" l="l"/>
            <a:pathLst>
              <a:path h="3273266" w="4022406">
                <a:moveTo>
                  <a:pt x="0" y="0"/>
                </a:moveTo>
                <a:lnTo>
                  <a:pt x="4022405" y="0"/>
                </a:lnTo>
                <a:lnTo>
                  <a:pt x="4022405" y="3273266"/>
                </a:lnTo>
                <a:lnTo>
                  <a:pt x="0" y="327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81988" y="-193105"/>
            <a:ext cx="6041351" cy="1592720"/>
          </a:xfrm>
          <a:custGeom>
            <a:avLst/>
            <a:gdLst/>
            <a:ahLst/>
            <a:cxnLst/>
            <a:rect r="r" b="b" t="t" l="l"/>
            <a:pathLst>
              <a:path h="1592720" w="6041351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32629" y="8861416"/>
            <a:ext cx="6041351" cy="1592720"/>
          </a:xfrm>
          <a:custGeom>
            <a:avLst/>
            <a:gdLst/>
            <a:ahLst/>
            <a:cxnLst/>
            <a:rect r="r" b="b" t="t" l="l"/>
            <a:pathLst>
              <a:path h="1592720" w="6041351">
                <a:moveTo>
                  <a:pt x="0" y="0"/>
                </a:moveTo>
                <a:lnTo>
                  <a:pt x="6041351" y="0"/>
                </a:lnTo>
                <a:lnTo>
                  <a:pt x="6041351" y="1592720"/>
                </a:lnTo>
                <a:lnTo>
                  <a:pt x="0" y="1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41429">
            <a:off x="1287072" y="-835811"/>
            <a:ext cx="4022406" cy="3273266"/>
          </a:xfrm>
          <a:custGeom>
            <a:avLst/>
            <a:gdLst/>
            <a:ahLst/>
            <a:cxnLst/>
            <a:rect r="r" b="b" t="t" l="l"/>
            <a:pathLst>
              <a:path h="3273266" w="4022406">
                <a:moveTo>
                  <a:pt x="0" y="0"/>
                </a:moveTo>
                <a:lnTo>
                  <a:pt x="4022405" y="0"/>
                </a:lnTo>
                <a:lnTo>
                  <a:pt x="4022405" y="3273266"/>
                </a:lnTo>
                <a:lnTo>
                  <a:pt x="0" y="327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92469">
            <a:off x="-747439" y="-596855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71730">
            <a:off x="15972611" y="4248177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371730">
            <a:off x="15972611" y="4248177"/>
            <a:ext cx="3047648" cy="3003559"/>
          </a:xfrm>
          <a:custGeom>
            <a:avLst/>
            <a:gdLst/>
            <a:ahLst/>
            <a:cxnLst/>
            <a:rect r="r" b="b" t="t" l="l"/>
            <a:pathLst>
              <a:path h="3003559" w="3047648">
                <a:moveTo>
                  <a:pt x="0" y="0"/>
                </a:moveTo>
                <a:lnTo>
                  <a:pt x="3047648" y="0"/>
                </a:lnTo>
                <a:lnTo>
                  <a:pt x="3047648" y="3003559"/>
                </a:lnTo>
                <a:lnTo>
                  <a:pt x="0" y="3003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08784">
            <a:off x="7975543" y="-543044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1" y="0"/>
                </a:lnTo>
                <a:lnTo>
                  <a:pt x="2572781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434173">
            <a:off x="5688035" y="826452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434173">
            <a:off x="12185576" y="-164941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434173">
            <a:off x="12185576" y="-1649413"/>
            <a:ext cx="2572780" cy="2268724"/>
          </a:xfrm>
          <a:custGeom>
            <a:avLst/>
            <a:gdLst/>
            <a:ahLst/>
            <a:cxnLst/>
            <a:rect r="r" b="b" t="t" l="l"/>
            <a:pathLst>
              <a:path h="2268724" w="2572780">
                <a:moveTo>
                  <a:pt x="0" y="0"/>
                </a:moveTo>
                <a:lnTo>
                  <a:pt x="2572780" y="0"/>
                </a:lnTo>
                <a:lnTo>
                  <a:pt x="2572780" y="2268724"/>
                </a:lnTo>
                <a:lnTo>
                  <a:pt x="0" y="2268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359325" y="9151113"/>
            <a:ext cx="7315200" cy="1476340"/>
          </a:xfrm>
          <a:custGeom>
            <a:avLst/>
            <a:gdLst/>
            <a:ahLst/>
            <a:cxnLst/>
            <a:rect r="r" b="b" t="t" l="l"/>
            <a:pathLst>
              <a:path h="1476340" w="7315200">
                <a:moveTo>
                  <a:pt x="0" y="0"/>
                </a:moveTo>
                <a:lnTo>
                  <a:pt x="7315200" y="0"/>
                </a:lnTo>
                <a:lnTo>
                  <a:pt x="7315200" y="1476340"/>
                </a:lnTo>
                <a:lnTo>
                  <a:pt x="0" y="147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205227">
            <a:off x="13794829" y="7655362"/>
            <a:ext cx="2536213" cy="4114800"/>
          </a:xfrm>
          <a:custGeom>
            <a:avLst/>
            <a:gdLst/>
            <a:ahLst/>
            <a:cxnLst/>
            <a:rect r="r" b="b" t="t" l="l"/>
            <a:pathLst>
              <a:path h="4114800" w="2536213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177424">
            <a:off x="2030168" y="7600376"/>
            <a:ext cx="2536213" cy="4114800"/>
          </a:xfrm>
          <a:custGeom>
            <a:avLst/>
            <a:gdLst/>
            <a:ahLst/>
            <a:cxnLst/>
            <a:rect r="r" b="b" t="t" l="l"/>
            <a:pathLst>
              <a:path h="4114800" w="2536213">
                <a:moveTo>
                  <a:pt x="0" y="0"/>
                </a:moveTo>
                <a:lnTo>
                  <a:pt x="2536213" y="0"/>
                </a:lnTo>
                <a:lnTo>
                  <a:pt x="253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389885" y="410324"/>
            <a:ext cx="17508229" cy="9466351"/>
            <a:chOff x="0" y="0"/>
            <a:chExt cx="3539783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539783" cy="1913890"/>
            </a:xfrm>
            <a:custGeom>
              <a:avLst/>
              <a:gdLst/>
              <a:ahLst/>
              <a:cxnLst/>
              <a:rect r="r" b="b" t="t" l="l"/>
              <a:pathLst>
                <a:path h="1913890" w="3539783">
                  <a:moveTo>
                    <a:pt x="0" y="0"/>
                  </a:moveTo>
                  <a:lnTo>
                    <a:pt x="3539783" y="0"/>
                  </a:lnTo>
                  <a:lnTo>
                    <a:pt x="353978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DE7DB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319954" y="1510948"/>
            <a:ext cx="7437244" cy="7265103"/>
            <a:chOff x="0" y="0"/>
            <a:chExt cx="4828540" cy="47167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4"/>
              <a:stretch>
                <a:fillRect l="-15089" t="0" r="-15089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2990910">
            <a:off x="4347080" y="607771"/>
            <a:ext cx="1382991" cy="1806356"/>
          </a:xfrm>
          <a:custGeom>
            <a:avLst/>
            <a:gdLst/>
            <a:ahLst/>
            <a:cxnLst/>
            <a:rect r="r" b="b" t="t" l="l"/>
            <a:pathLst>
              <a:path h="1806356" w="1382991">
                <a:moveTo>
                  <a:pt x="0" y="0"/>
                </a:moveTo>
                <a:lnTo>
                  <a:pt x="1382991" y="0"/>
                </a:lnTo>
                <a:lnTo>
                  <a:pt x="1382991" y="1806355"/>
                </a:lnTo>
                <a:lnTo>
                  <a:pt x="0" y="18063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9144000" y="1117279"/>
            <a:ext cx="8115300" cy="7691306"/>
            <a:chOff x="0" y="0"/>
            <a:chExt cx="10820400" cy="10255074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9525"/>
              <a:ext cx="10820400" cy="448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40"/>
                </a:lnSpc>
                <a:spcBef>
                  <a:spcPct val="0"/>
                </a:spcBef>
              </a:pPr>
              <a:r>
                <a:rPr lang="en-US" sz="3700">
                  <a:solidFill>
                    <a:srgbClr val="005438"/>
                  </a:solidFill>
                  <a:latin typeface="Nourd Bold"/>
                </a:rPr>
                <a:t>Deţinătorii de animale au obligaţia de a asigura acestora, în funcţie de nevoile etologice, specie, rasă, sex, vârstă şi categorie de producţie, următoarele: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4983093"/>
              <a:ext cx="10820400" cy="52719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a) un adăpost corespunzător;</a:t>
              </a:r>
            </a:p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b) hrană şi apă suficiente;</a:t>
              </a:r>
            </a:p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c) posibilitatea de mişcare suficientă;</a:t>
              </a:r>
            </a:p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d) îngrijire şi atenţie;</a:t>
              </a:r>
            </a:p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e) asistenţă medicală.</a:t>
              </a:r>
            </a:p>
            <a:p>
              <a:pPr algn="ctr" marL="0" indent="0" lvl="0">
                <a:lnSpc>
                  <a:spcPts val="532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7106845" y="8658037"/>
            <a:ext cx="10632921" cy="105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023">
                <a:solidFill>
                  <a:srgbClr val="005438"/>
                </a:solidFill>
                <a:latin typeface="Canva Sans Bold"/>
              </a:rPr>
              <a:t>Nerespectarea acestor obligații se sancționează contravențional cu amendă de la 3.000 lei la 12.000 lei.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9" r="0" b="-839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24416">
            <a:off x="11659996" y="1783198"/>
            <a:ext cx="1170058" cy="838187"/>
          </a:xfrm>
          <a:custGeom>
            <a:avLst/>
            <a:gdLst/>
            <a:ahLst/>
            <a:cxnLst/>
            <a:rect r="r" b="b" t="t" l="l"/>
            <a:pathLst>
              <a:path h="838187" w="1170058">
                <a:moveTo>
                  <a:pt x="0" y="0"/>
                </a:moveTo>
                <a:lnTo>
                  <a:pt x="1170059" y="0"/>
                </a:lnTo>
                <a:lnTo>
                  <a:pt x="1170059" y="838188"/>
                </a:lnTo>
                <a:lnTo>
                  <a:pt x="0" y="838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219091">
            <a:off x="12087229" y="1216663"/>
            <a:ext cx="1651255" cy="1343723"/>
          </a:xfrm>
          <a:custGeom>
            <a:avLst/>
            <a:gdLst/>
            <a:ahLst/>
            <a:cxnLst/>
            <a:rect r="r" b="b" t="t" l="l"/>
            <a:pathLst>
              <a:path h="1343723" w="1651255">
                <a:moveTo>
                  <a:pt x="0" y="0"/>
                </a:moveTo>
                <a:lnTo>
                  <a:pt x="1651255" y="0"/>
                </a:lnTo>
                <a:lnTo>
                  <a:pt x="1651255" y="1343723"/>
                </a:lnTo>
                <a:lnTo>
                  <a:pt x="0" y="1343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727805">
            <a:off x="11586175" y="1373007"/>
            <a:ext cx="1085943" cy="896397"/>
          </a:xfrm>
          <a:custGeom>
            <a:avLst/>
            <a:gdLst/>
            <a:ahLst/>
            <a:cxnLst/>
            <a:rect r="r" b="b" t="t" l="l"/>
            <a:pathLst>
              <a:path h="896397" w="1085943">
                <a:moveTo>
                  <a:pt x="0" y="0"/>
                </a:moveTo>
                <a:lnTo>
                  <a:pt x="1085943" y="0"/>
                </a:lnTo>
                <a:lnTo>
                  <a:pt x="1085943" y="896397"/>
                </a:lnTo>
                <a:lnTo>
                  <a:pt x="0" y="896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589492" y="3308023"/>
            <a:ext cx="8387927" cy="4046399"/>
            <a:chOff x="0" y="0"/>
            <a:chExt cx="11183903" cy="539519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0"/>
              <a:ext cx="11183903" cy="4724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020"/>
                </a:lnSpc>
                <a:spcBef>
                  <a:spcPct val="0"/>
                </a:spcBef>
              </a:pPr>
              <a:r>
                <a:rPr lang="en-US" sz="5850">
                  <a:solidFill>
                    <a:srgbClr val="EDE7DB"/>
                  </a:solidFill>
                  <a:latin typeface="Nourd"/>
                </a:rPr>
                <a:t>Deţinătorilor de animale le este interzis să aplice rele tratamente şi cruzimi.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839937"/>
              <a:ext cx="11183903" cy="5552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4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0"/>
            <a:ext cx="6879910" cy="10287000"/>
          </a:xfrm>
          <a:custGeom>
            <a:avLst/>
            <a:gdLst/>
            <a:ahLst/>
            <a:cxnLst/>
            <a:rect r="r" b="b" t="t" l="l"/>
            <a:pathLst>
              <a:path h="10287000" w="6879910">
                <a:moveTo>
                  <a:pt x="0" y="0"/>
                </a:moveTo>
                <a:lnTo>
                  <a:pt x="6879910" y="0"/>
                </a:lnTo>
                <a:lnTo>
                  <a:pt x="68799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761" t="0" r="-24761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36588" y="7914096"/>
            <a:ext cx="1828877" cy="724900"/>
          </a:xfrm>
          <a:custGeom>
            <a:avLst/>
            <a:gdLst/>
            <a:ahLst/>
            <a:cxnLst/>
            <a:rect r="r" b="b" t="t" l="l"/>
            <a:pathLst>
              <a:path h="724900" w="1828877">
                <a:moveTo>
                  <a:pt x="0" y="0"/>
                </a:moveTo>
                <a:lnTo>
                  <a:pt x="1828877" y="0"/>
                </a:lnTo>
                <a:lnTo>
                  <a:pt x="1828877" y="724900"/>
                </a:lnTo>
                <a:lnTo>
                  <a:pt x="0" y="724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9" r="0" b="-8391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86444" y="870368"/>
            <a:ext cx="7127973" cy="7928631"/>
            <a:chOff x="687070" y="247650"/>
            <a:chExt cx="11148060" cy="12400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48060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89989" t="-71668" r="-56366" b="-10856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1602" y="9210841"/>
            <a:ext cx="18411204" cy="1076159"/>
            <a:chOff x="0" y="0"/>
            <a:chExt cx="24548272" cy="143487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2054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2" y="0"/>
                  </a:lnTo>
                  <a:lnTo>
                    <a:pt x="8307192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241079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1397267">
            <a:off x="14161118" y="-240776"/>
            <a:ext cx="2299248" cy="1897925"/>
          </a:xfrm>
          <a:custGeom>
            <a:avLst/>
            <a:gdLst/>
            <a:ahLst/>
            <a:cxnLst/>
            <a:rect r="r" b="b" t="t" l="l"/>
            <a:pathLst>
              <a:path h="1897925" w="2299248">
                <a:moveTo>
                  <a:pt x="0" y="0"/>
                </a:moveTo>
                <a:lnTo>
                  <a:pt x="2299249" y="0"/>
                </a:lnTo>
                <a:lnTo>
                  <a:pt x="2299249" y="1897925"/>
                </a:lnTo>
                <a:lnTo>
                  <a:pt x="0" y="1897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8204">
            <a:off x="-1603481" y="7426252"/>
            <a:ext cx="3355319" cy="1329926"/>
          </a:xfrm>
          <a:custGeom>
            <a:avLst/>
            <a:gdLst/>
            <a:ahLst/>
            <a:cxnLst/>
            <a:rect r="r" b="b" t="t" l="l"/>
            <a:pathLst>
              <a:path h="1329926" w="3355319">
                <a:moveTo>
                  <a:pt x="0" y="0"/>
                </a:moveTo>
                <a:lnTo>
                  <a:pt x="3355319" y="0"/>
                </a:lnTo>
                <a:lnTo>
                  <a:pt x="3355319" y="1329926"/>
                </a:lnTo>
                <a:lnTo>
                  <a:pt x="0" y="1329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92469">
            <a:off x="1856417" y="-528488"/>
            <a:ext cx="2198310" cy="2166509"/>
          </a:xfrm>
          <a:custGeom>
            <a:avLst/>
            <a:gdLst/>
            <a:ahLst/>
            <a:cxnLst/>
            <a:rect r="r" b="b" t="t" l="l"/>
            <a:pathLst>
              <a:path h="2166509" w="2198310">
                <a:moveTo>
                  <a:pt x="0" y="0"/>
                </a:moveTo>
                <a:lnTo>
                  <a:pt x="2198311" y="0"/>
                </a:lnTo>
                <a:lnTo>
                  <a:pt x="2198311" y="2166509"/>
                </a:lnTo>
                <a:lnTo>
                  <a:pt x="0" y="2166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67953">
            <a:off x="8858553" y="5040533"/>
            <a:ext cx="1855782" cy="1636462"/>
          </a:xfrm>
          <a:custGeom>
            <a:avLst/>
            <a:gdLst/>
            <a:ahLst/>
            <a:cxnLst/>
            <a:rect r="r" b="b" t="t" l="l"/>
            <a:pathLst>
              <a:path h="1636462" w="1855782">
                <a:moveTo>
                  <a:pt x="0" y="0"/>
                </a:moveTo>
                <a:lnTo>
                  <a:pt x="1855782" y="0"/>
                </a:lnTo>
                <a:lnTo>
                  <a:pt x="1855782" y="1636462"/>
                </a:lnTo>
                <a:lnTo>
                  <a:pt x="0" y="16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41880" y="7383430"/>
            <a:ext cx="5528427" cy="995117"/>
          </a:xfrm>
          <a:custGeom>
            <a:avLst/>
            <a:gdLst/>
            <a:ahLst/>
            <a:cxnLst/>
            <a:rect r="r" b="b" t="t" l="l"/>
            <a:pathLst>
              <a:path h="995117" w="5528427">
                <a:moveTo>
                  <a:pt x="0" y="0"/>
                </a:moveTo>
                <a:lnTo>
                  <a:pt x="5528427" y="0"/>
                </a:lnTo>
                <a:lnTo>
                  <a:pt x="5528427" y="995117"/>
                </a:lnTo>
                <a:lnTo>
                  <a:pt x="0" y="9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25277" y="2450181"/>
            <a:ext cx="7459597" cy="5317184"/>
            <a:chOff x="0" y="0"/>
            <a:chExt cx="9946129" cy="7089579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0"/>
              <a:ext cx="9946129" cy="6045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6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EDE7DB"/>
                  </a:solidFill>
                  <a:latin typeface="Nourd"/>
                </a:rPr>
                <a:t>Prin rău tratament se înţelege comportamentul brutal, abuzul în utilizarea animalelor, supunerea animalelor la eforturi inutile, precum şi neasigurarea condiţiilor menționate anterior.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004326" y="6489292"/>
              <a:ext cx="8941803" cy="600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3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835" r="0" b="-8383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95062" y="1140122"/>
            <a:ext cx="7198208" cy="8006755"/>
            <a:chOff x="687070" y="247650"/>
            <a:chExt cx="11148060" cy="12400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48060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23248" t="-41676" r="-133958" b="-4839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1397267">
            <a:off x="14678539" y="-490740"/>
            <a:ext cx="2299248" cy="1897925"/>
          </a:xfrm>
          <a:custGeom>
            <a:avLst/>
            <a:gdLst/>
            <a:ahLst/>
            <a:cxnLst/>
            <a:rect r="r" b="b" t="t" l="l"/>
            <a:pathLst>
              <a:path h="1897925" w="2299248">
                <a:moveTo>
                  <a:pt x="0" y="0"/>
                </a:moveTo>
                <a:lnTo>
                  <a:pt x="2299248" y="0"/>
                </a:lnTo>
                <a:lnTo>
                  <a:pt x="2299248" y="1897925"/>
                </a:lnTo>
                <a:lnTo>
                  <a:pt x="0" y="1897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860754">
            <a:off x="-410708" y="8783685"/>
            <a:ext cx="3767826" cy="1493429"/>
          </a:xfrm>
          <a:custGeom>
            <a:avLst/>
            <a:gdLst/>
            <a:ahLst/>
            <a:cxnLst/>
            <a:rect r="r" b="b" t="t" l="l"/>
            <a:pathLst>
              <a:path h="1493429" w="3767826">
                <a:moveTo>
                  <a:pt x="0" y="0"/>
                </a:moveTo>
                <a:lnTo>
                  <a:pt x="3767827" y="0"/>
                </a:lnTo>
                <a:lnTo>
                  <a:pt x="3767827" y="1493430"/>
                </a:lnTo>
                <a:lnTo>
                  <a:pt x="0" y="1493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12720" y="8480090"/>
            <a:ext cx="2901417" cy="2361052"/>
          </a:xfrm>
          <a:custGeom>
            <a:avLst/>
            <a:gdLst/>
            <a:ahLst/>
            <a:cxnLst/>
            <a:rect r="r" b="b" t="t" l="l"/>
            <a:pathLst>
              <a:path h="2361052" w="2901417">
                <a:moveTo>
                  <a:pt x="0" y="0"/>
                </a:moveTo>
                <a:lnTo>
                  <a:pt x="2901417" y="0"/>
                </a:lnTo>
                <a:lnTo>
                  <a:pt x="2901417" y="2361052"/>
                </a:lnTo>
                <a:lnTo>
                  <a:pt x="0" y="23610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92469">
            <a:off x="1294121" y="-298651"/>
            <a:ext cx="2198310" cy="2166509"/>
          </a:xfrm>
          <a:custGeom>
            <a:avLst/>
            <a:gdLst/>
            <a:ahLst/>
            <a:cxnLst/>
            <a:rect r="r" b="b" t="t" l="l"/>
            <a:pathLst>
              <a:path h="2166509" w="2198310">
                <a:moveTo>
                  <a:pt x="0" y="0"/>
                </a:moveTo>
                <a:lnTo>
                  <a:pt x="2198310" y="0"/>
                </a:lnTo>
                <a:lnTo>
                  <a:pt x="2198310" y="2166508"/>
                </a:lnTo>
                <a:lnTo>
                  <a:pt x="0" y="21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67953">
            <a:off x="7705800" y="8227371"/>
            <a:ext cx="1599040" cy="1410063"/>
          </a:xfrm>
          <a:custGeom>
            <a:avLst/>
            <a:gdLst/>
            <a:ahLst/>
            <a:cxnLst/>
            <a:rect r="r" b="b" t="t" l="l"/>
            <a:pathLst>
              <a:path h="1410063" w="1599040">
                <a:moveTo>
                  <a:pt x="0" y="0"/>
                </a:moveTo>
                <a:lnTo>
                  <a:pt x="1599040" y="0"/>
                </a:lnTo>
                <a:lnTo>
                  <a:pt x="1599040" y="1410063"/>
                </a:lnTo>
                <a:lnTo>
                  <a:pt x="0" y="1410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686637" y="4064185"/>
            <a:ext cx="1382991" cy="1806356"/>
          </a:xfrm>
          <a:custGeom>
            <a:avLst/>
            <a:gdLst/>
            <a:ahLst/>
            <a:cxnLst/>
            <a:rect r="r" b="b" t="t" l="l"/>
            <a:pathLst>
              <a:path h="1806356" w="1382991">
                <a:moveTo>
                  <a:pt x="0" y="0"/>
                </a:moveTo>
                <a:lnTo>
                  <a:pt x="1382991" y="0"/>
                </a:lnTo>
                <a:lnTo>
                  <a:pt x="1382991" y="1806355"/>
                </a:lnTo>
                <a:lnTo>
                  <a:pt x="0" y="1806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-781628" y="4321650"/>
            <a:ext cx="1382991" cy="1806356"/>
          </a:xfrm>
          <a:custGeom>
            <a:avLst/>
            <a:gdLst/>
            <a:ahLst/>
            <a:cxnLst/>
            <a:rect r="r" b="b" t="t" l="l"/>
            <a:pathLst>
              <a:path h="1806356" w="1382991">
                <a:moveTo>
                  <a:pt x="1382991" y="0"/>
                </a:moveTo>
                <a:lnTo>
                  <a:pt x="0" y="0"/>
                </a:lnTo>
                <a:lnTo>
                  <a:pt x="0" y="1806356"/>
                </a:lnTo>
                <a:lnTo>
                  <a:pt x="1382991" y="1806356"/>
                </a:lnTo>
                <a:lnTo>
                  <a:pt x="13829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73206" y="2124710"/>
            <a:ext cx="6910589" cy="597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EDE7DB"/>
                </a:solidFill>
                <a:latin typeface="Nourd Bold"/>
              </a:rPr>
              <a:t>Abandonul</a:t>
            </a:r>
            <a:r>
              <a:rPr lang="en-US" sz="3800">
                <a:solidFill>
                  <a:srgbClr val="EDE7DB"/>
                </a:solidFill>
                <a:latin typeface="Nourd"/>
              </a:rPr>
              <a:t> constă în lăsarea unui animal aflat în proprietatea şi îngrijirea omului, pe domeniul public, fără hrană, adăpost şi tratament medical.</a:t>
            </a:r>
          </a:p>
          <a:p>
            <a:pPr algn="ctr" marL="0" indent="0" lvl="0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EDE7DB"/>
                </a:solidFill>
                <a:latin typeface="Nourd Bold"/>
              </a:rPr>
              <a:t>Abandonul </a:t>
            </a:r>
            <a:r>
              <a:rPr lang="en-US" sz="3800">
                <a:solidFill>
                  <a:srgbClr val="EDE7DB"/>
                </a:solidFill>
                <a:latin typeface="Nourd"/>
              </a:rPr>
              <a:t>constituie contravenție si se sancționează cu amendă între 3.000 și 12.000 de lei.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4632035">
            <a:off x="8140736" y="1075452"/>
            <a:ext cx="1085542" cy="1417851"/>
          </a:xfrm>
          <a:custGeom>
            <a:avLst/>
            <a:gdLst/>
            <a:ahLst/>
            <a:cxnLst/>
            <a:rect r="r" b="b" t="t" l="l"/>
            <a:pathLst>
              <a:path h="1417851" w="1085542">
                <a:moveTo>
                  <a:pt x="0" y="0"/>
                </a:moveTo>
                <a:lnTo>
                  <a:pt x="1085542" y="0"/>
                </a:lnTo>
                <a:lnTo>
                  <a:pt x="1085542" y="1417851"/>
                </a:lnTo>
                <a:lnTo>
                  <a:pt x="0" y="14178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9" r="0" b="-8391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86444" y="870368"/>
            <a:ext cx="7127973" cy="7928631"/>
            <a:chOff x="687070" y="247650"/>
            <a:chExt cx="11148060" cy="12400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48060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0"/>
                    <a:pt x="2499360" y="12005310"/>
                    <a:pt x="4248150" y="12081510"/>
                  </a:cubicBezTo>
                  <a:cubicBezTo>
                    <a:pt x="7001510" y="12400280"/>
                    <a:pt x="9088120" y="10502900"/>
                    <a:pt x="10118090" y="8309610"/>
                  </a:cubicBezTo>
                  <a:cubicBezTo>
                    <a:pt x="11148061" y="6116320"/>
                    <a:pt x="10782300" y="3361690"/>
                    <a:pt x="9215120" y="1497330"/>
                  </a:cubicBezTo>
                  <a:close/>
                </a:path>
              </a:pathLst>
            </a:custGeom>
            <a:blipFill>
              <a:blip r:embed="rId3"/>
              <a:stretch>
                <a:fillRect l="0" t="-6875" r="0" b="-687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1602" y="9210841"/>
            <a:ext cx="18411204" cy="1076159"/>
            <a:chOff x="0" y="0"/>
            <a:chExt cx="24548272" cy="143487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2054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2" y="0"/>
                  </a:lnTo>
                  <a:lnTo>
                    <a:pt x="8307192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241079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1397267">
            <a:off x="14161118" y="-240776"/>
            <a:ext cx="2299248" cy="1897925"/>
          </a:xfrm>
          <a:custGeom>
            <a:avLst/>
            <a:gdLst/>
            <a:ahLst/>
            <a:cxnLst/>
            <a:rect r="r" b="b" t="t" l="l"/>
            <a:pathLst>
              <a:path h="1897925" w="2299248">
                <a:moveTo>
                  <a:pt x="0" y="0"/>
                </a:moveTo>
                <a:lnTo>
                  <a:pt x="2299249" y="0"/>
                </a:lnTo>
                <a:lnTo>
                  <a:pt x="2299249" y="1897925"/>
                </a:lnTo>
                <a:lnTo>
                  <a:pt x="0" y="1897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8204">
            <a:off x="-1154255" y="8593337"/>
            <a:ext cx="3355319" cy="1329926"/>
          </a:xfrm>
          <a:custGeom>
            <a:avLst/>
            <a:gdLst/>
            <a:ahLst/>
            <a:cxnLst/>
            <a:rect r="r" b="b" t="t" l="l"/>
            <a:pathLst>
              <a:path h="1329926" w="3355319">
                <a:moveTo>
                  <a:pt x="0" y="0"/>
                </a:moveTo>
                <a:lnTo>
                  <a:pt x="3355319" y="0"/>
                </a:lnTo>
                <a:lnTo>
                  <a:pt x="3355319" y="1329926"/>
                </a:lnTo>
                <a:lnTo>
                  <a:pt x="0" y="1329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92469">
            <a:off x="1856417" y="-528488"/>
            <a:ext cx="2198310" cy="2166509"/>
          </a:xfrm>
          <a:custGeom>
            <a:avLst/>
            <a:gdLst/>
            <a:ahLst/>
            <a:cxnLst/>
            <a:rect r="r" b="b" t="t" l="l"/>
            <a:pathLst>
              <a:path h="2166509" w="2198310">
                <a:moveTo>
                  <a:pt x="0" y="0"/>
                </a:moveTo>
                <a:lnTo>
                  <a:pt x="2198311" y="0"/>
                </a:lnTo>
                <a:lnTo>
                  <a:pt x="2198311" y="2166509"/>
                </a:lnTo>
                <a:lnTo>
                  <a:pt x="0" y="2166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67953">
            <a:off x="8858553" y="5040533"/>
            <a:ext cx="1855782" cy="1636462"/>
          </a:xfrm>
          <a:custGeom>
            <a:avLst/>
            <a:gdLst/>
            <a:ahLst/>
            <a:cxnLst/>
            <a:rect r="r" b="b" t="t" l="l"/>
            <a:pathLst>
              <a:path h="1636462" w="1855782">
                <a:moveTo>
                  <a:pt x="0" y="0"/>
                </a:moveTo>
                <a:lnTo>
                  <a:pt x="1855782" y="0"/>
                </a:lnTo>
                <a:lnTo>
                  <a:pt x="1855782" y="1636462"/>
                </a:lnTo>
                <a:lnTo>
                  <a:pt x="0" y="16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41880" y="7383430"/>
            <a:ext cx="5528427" cy="995117"/>
          </a:xfrm>
          <a:custGeom>
            <a:avLst/>
            <a:gdLst/>
            <a:ahLst/>
            <a:cxnLst/>
            <a:rect r="r" b="b" t="t" l="l"/>
            <a:pathLst>
              <a:path h="995117" w="5528427">
                <a:moveTo>
                  <a:pt x="0" y="0"/>
                </a:moveTo>
                <a:lnTo>
                  <a:pt x="5528427" y="0"/>
                </a:lnTo>
                <a:lnTo>
                  <a:pt x="5528427" y="995117"/>
                </a:lnTo>
                <a:lnTo>
                  <a:pt x="0" y="9951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3404" y="2411989"/>
            <a:ext cx="7869021" cy="208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28"/>
              </a:lnSpc>
              <a:spcBef>
                <a:spcPct val="0"/>
              </a:spcBef>
            </a:pPr>
            <a:r>
              <a:rPr lang="en-US" sz="6856">
                <a:solidFill>
                  <a:srgbClr val="EDE7DB"/>
                </a:solidFill>
                <a:latin typeface="Nourd"/>
              </a:rPr>
              <a:t>Prin cruzime faţă de animale se înţelege: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7991" y="4854846"/>
            <a:ext cx="7074434" cy="3367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2953">
                <a:solidFill>
                  <a:srgbClr val="EDE7DB"/>
                </a:solidFill>
                <a:latin typeface="Nourd"/>
              </a:rPr>
              <a:t>Omorârea animalelor, cu intenţie;</a:t>
            </a:r>
          </a:p>
          <a:p>
            <a:pPr algn="l">
              <a:lnSpc>
                <a:spcPts val="3839"/>
              </a:lnSpc>
            </a:pPr>
            <a:r>
              <a:rPr lang="en-US" sz="2953" u="none">
                <a:solidFill>
                  <a:srgbClr val="EDE7DB"/>
                </a:solidFill>
                <a:latin typeface="Nourd"/>
              </a:rPr>
              <a:t>Organizarea de lupte între animale sau cu animale;</a:t>
            </a:r>
          </a:p>
          <a:p>
            <a:pPr algn="l">
              <a:lnSpc>
                <a:spcPts val="3839"/>
              </a:lnSpc>
            </a:pPr>
            <a:r>
              <a:rPr lang="en-US" sz="2953" u="none">
                <a:solidFill>
                  <a:srgbClr val="EDE7DB"/>
                </a:solidFill>
                <a:latin typeface="Nourd"/>
              </a:rPr>
              <a:t>Abandonarea şi/sau alungarea unui animal a cărui existenţă depinde de îngrijirea omului;</a:t>
            </a:r>
          </a:p>
          <a:p>
            <a:pPr algn="l">
              <a:lnSpc>
                <a:spcPts val="3839"/>
              </a:lnSpc>
            </a:pPr>
            <a:r>
              <a:rPr lang="en-US" sz="2953" u="none">
                <a:solidFill>
                  <a:srgbClr val="EDE7DB"/>
                </a:solidFill>
                <a:latin typeface="Nourd"/>
              </a:rPr>
              <a:t>Maltratarea şi schingiuirea animalelor;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18953" y="4843230"/>
            <a:ext cx="361378" cy="472004"/>
          </a:xfrm>
          <a:custGeom>
            <a:avLst/>
            <a:gdLst/>
            <a:ahLst/>
            <a:cxnLst/>
            <a:rect r="r" b="b" t="t" l="l"/>
            <a:pathLst>
              <a:path h="472004" w="361378">
                <a:moveTo>
                  <a:pt x="0" y="0"/>
                </a:moveTo>
                <a:lnTo>
                  <a:pt x="361378" y="0"/>
                </a:lnTo>
                <a:lnTo>
                  <a:pt x="361378" y="472004"/>
                </a:lnTo>
                <a:lnTo>
                  <a:pt x="0" y="4720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8953" y="5341205"/>
            <a:ext cx="361378" cy="472004"/>
          </a:xfrm>
          <a:custGeom>
            <a:avLst/>
            <a:gdLst/>
            <a:ahLst/>
            <a:cxnLst/>
            <a:rect r="r" b="b" t="t" l="l"/>
            <a:pathLst>
              <a:path h="472004" w="361378">
                <a:moveTo>
                  <a:pt x="0" y="0"/>
                </a:moveTo>
                <a:lnTo>
                  <a:pt x="361378" y="0"/>
                </a:lnTo>
                <a:lnTo>
                  <a:pt x="361378" y="472004"/>
                </a:lnTo>
                <a:lnTo>
                  <a:pt x="0" y="4720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67322" y="6410841"/>
            <a:ext cx="361378" cy="472004"/>
          </a:xfrm>
          <a:custGeom>
            <a:avLst/>
            <a:gdLst/>
            <a:ahLst/>
            <a:cxnLst/>
            <a:rect r="r" b="b" t="t" l="l"/>
            <a:pathLst>
              <a:path h="472004" w="361378">
                <a:moveTo>
                  <a:pt x="0" y="0"/>
                </a:moveTo>
                <a:lnTo>
                  <a:pt x="361378" y="0"/>
                </a:lnTo>
                <a:lnTo>
                  <a:pt x="361378" y="472004"/>
                </a:lnTo>
                <a:lnTo>
                  <a:pt x="0" y="4720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18953" y="7810841"/>
            <a:ext cx="361378" cy="472004"/>
          </a:xfrm>
          <a:custGeom>
            <a:avLst/>
            <a:gdLst/>
            <a:ahLst/>
            <a:cxnLst/>
            <a:rect r="r" b="b" t="t" l="l"/>
            <a:pathLst>
              <a:path h="472004" w="361378">
                <a:moveTo>
                  <a:pt x="0" y="0"/>
                </a:moveTo>
                <a:lnTo>
                  <a:pt x="361378" y="0"/>
                </a:lnTo>
                <a:lnTo>
                  <a:pt x="361378" y="472004"/>
                </a:lnTo>
                <a:lnTo>
                  <a:pt x="0" y="4720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19" r="0" b="-8391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1602" y="9210841"/>
            <a:ext cx="18411204" cy="1076159"/>
            <a:chOff x="0" y="0"/>
            <a:chExt cx="24548272" cy="14348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8120540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2" y="0"/>
                  </a:lnTo>
                  <a:lnTo>
                    <a:pt x="8307192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6241079" y="0"/>
              <a:ext cx="8307193" cy="1434879"/>
            </a:xfrm>
            <a:custGeom>
              <a:avLst/>
              <a:gdLst/>
              <a:ahLst/>
              <a:cxnLst/>
              <a:rect r="r" b="b" t="t" l="l"/>
              <a:pathLst>
                <a:path h="1434879" w="8307193">
                  <a:moveTo>
                    <a:pt x="0" y="0"/>
                  </a:moveTo>
                  <a:lnTo>
                    <a:pt x="8307193" y="0"/>
                  </a:lnTo>
                  <a:lnTo>
                    <a:pt x="8307193" y="1434879"/>
                  </a:lnTo>
                  <a:lnTo>
                    <a:pt x="0" y="14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310286" y="1363271"/>
            <a:ext cx="7248028" cy="7080268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0" t="-1211" r="0" b="-121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96826" y="3145547"/>
            <a:ext cx="6910589" cy="3515716"/>
            <a:chOff x="0" y="0"/>
            <a:chExt cx="9214119" cy="4687622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9525"/>
              <a:ext cx="9214119" cy="1692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080"/>
                </a:lnSpc>
                <a:spcBef>
                  <a:spcPct val="0"/>
                </a:spcBef>
              </a:pPr>
              <a:r>
                <a:rPr lang="en-US" sz="8400">
                  <a:solidFill>
                    <a:srgbClr val="005438"/>
                  </a:solidFill>
                  <a:latin typeface="Nourd"/>
                </a:rPr>
                <a:t>ATENȚIE!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082640"/>
              <a:ext cx="9214119" cy="26049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2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005438"/>
                  </a:solidFill>
                  <a:latin typeface="Nourd"/>
                </a:rPr>
                <a:t>Constituie infracţiune şi se pedepseşte cu închisoare de la 3 luni la un an sau cu amendă!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1397267">
            <a:off x="15158774" y="-948963"/>
            <a:ext cx="2299248" cy="1897925"/>
          </a:xfrm>
          <a:custGeom>
            <a:avLst/>
            <a:gdLst/>
            <a:ahLst/>
            <a:cxnLst/>
            <a:rect r="r" b="b" t="t" l="l"/>
            <a:pathLst>
              <a:path h="1897925" w="2299248">
                <a:moveTo>
                  <a:pt x="0" y="0"/>
                </a:moveTo>
                <a:lnTo>
                  <a:pt x="2299248" y="0"/>
                </a:lnTo>
                <a:lnTo>
                  <a:pt x="2299248" y="1897926"/>
                </a:lnTo>
                <a:lnTo>
                  <a:pt x="0" y="1897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0988">
            <a:off x="-855213" y="7087402"/>
            <a:ext cx="3767826" cy="1493429"/>
          </a:xfrm>
          <a:custGeom>
            <a:avLst/>
            <a:gdLst/>
            <a:ahLst/>
            <a:cxnLst/>
            <a:rect r="r" b="b" t="t" l="l"/>
            <a:pathLst>
              <a:path h="1493429" w="3767826">
                <a:moveTo>
                  <a:pt x="0" y="0"/>
                </a:moveTo>
                <a:lnTo>
                  <a:pt x="3767826" y="0"/>
                </a:lnTo>
                <a:lnTo>
                  <a:pt x="3767826" y="1493430"/>
                </a:lnTo>
                <a:lnTo>
                  <a:pt x="0" y="1493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08592" y="6376969"/>
            <a:ext cx="2901417" cy="2361052"/>
          </a:xfrm>
          <a:custGeom>
            <a:avLst/>
            <a:gdLst/>
            <a:ahLst/>
            <a:cxnLst/>
            <a:rect r="r" b="b" t="t" l="l"/>
            <a:pathLst>
              <a:path h="2361052" w="2901417">
                <a:moveTo>
                  <a:pt x="0" y="0"/>
                </a:moveTo>
                <a:lnTo>
                  <a:pt x="2901416" y="0"/>
                </a:lnTo>
                <a:lnTo>
                  <a:pt x="2901416" y="2361052"/>
                </a:lnTo>
                <a:lnTo>
                  <a:pt x="0" y="2361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292469">
            <a:off x="652814" y="-478007"/>
            <a:ext cx="2198310" cy="2166509"/>
          </a:xfrm>
          <a:custGeom>
            <a:avLst/>
            <a:gdLst/>
            <a:ahLst/>
            <a:cxnLst/>
            <a:rect r="r" b="b" t="t" l="l"/>
            <a:pathLst>
              <a:path h="2166509" w="2198310">
                <a:moveTo>
                  <a:pt x="0" y="0"/>
                </a:moveTo>
                <a:lnTo>
                  <a:pt x="2198311" y="0"/>
                </a:lnTo>
                <a:lnTo>
                  <a:pt x="2198311" y="2166508"/>
                </a:lnTo>
                <a:lnTo>
                  <a:pt x="0" y="21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867953">
            <a:off x="8382395" y="811097"/>
            <a:ext cx="1855782" cy="1636462"/>
          </a:xfrm>
          <a:custGeom>
            <a:avLst/>
            <a:gdLst/>
            <a:ahLst/>
            <a:cxnLst/>
            <a:rect r="r" b="b" t="t" l="l"/>
            <a:pathLst>
              <a:path h="1636462" w="1855782">
                <a:moveTo>
                  <a:pt x="0" y="0"/>
                </a:moveTo>
                <a:lnTo>
                  <a:pt x="1855782" y="0"/>
                </a:lnTo>
                <a:lnTo>
                  <a:pt x="1855782" y="1636462"/>
                </a:lnTo>
                <a:lnTo>
                  <a:pt x="0" y="16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DAGA_ZbJ4Lc</dc:identifier>
  <dcterms:modified xsi:type="dcterms:W3CDTF">2011-08-01T06:04:30Z</dcterms:modified>
  <cp:revision>1</cp:revision>
  <dc:title>Colorful Organic Illustrative Love for Pets Valentine's Day Love Presentation</dc:title>
</cp:coreProperties>
</file>